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79" r:id="rId9"/>
    <p:sldId id="280" r:id="rId10"/>
    <p:sldId id="270" r:id="rId11"/>
    <p:sldId id="281" r:id="rId12"/>
    <p:sldId id="269" r:id="rId13"/>
    <p:sldId id="282" r:id="rId14"/>
    <p:sldId id="277" r:id="rId15"/>
    <p:sldId id="284" r:id="rId16"/>
    <p:sldId id="283" r:id="rId17"/>
    <p:sldId id="28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5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69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752A3-73C5-DE4C-AFD8-C36861D7876A}" type="datetimeFigureOut">
              <a:rPr lang="de-DE" smtClean="0"/>
              <a:t>12.05.2022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67427-B873-6E4C-876C-36DC9FB75D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845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15. September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27547" y="5883275"/>
            <a:ext cx="6672887" cy="365125"/>
          </a:xfrm>
        </p:spPr>
        <p:txBody>
          <a:bodyPr/>
          <a:lstStyle/>
          <a:p>
            <a:r>
              <a:rPr lang="en-US" dirty="0"/>
              <a:t>15. September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15. September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D7089C-16D3-ED46-BD47-2EF8458309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400" b="1" dirty="0"/>
              <a:t>Mitgliederversammlung</a:t>
            </a:r>
            <a:br>
              <a:rPr lang="de-DE" sz="4400" dirty="0"/>
            </a:br>
            <a:br>
              <a:rPr lang="de-DE" sz="4400" dirty="0"/>
            </a:br>
            <a:r>
              <a:rPr lang="de-DE" sz="2400" dirty="0"/>
              <a:t>Ökumenischer Sozialdienst Türkenfeld/</a:t>
            </a:r>
            <a:r>
              <a:rPr lang="de-DE" sz="2400" dirty="0" err="1"/>
              <a:t>Zankenhausen</a:t>
            </a:r>
            <a:r>
              <a:rPr lang="de-DE" sz="2400" dirty="0"/>
              <a:t> </a:t>
            </a:r>
            <a:r>
              <a:rPr lang="de-DE" sz="2400" dirty="0" err="1"/>
              <a:t>E.v.</a:t>
            </a:r>
            <a:endParaRPr lang="de-DE" sz="4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5A48DA-5500-164F-A287-973E7D5740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2021</a:t>
            </a:r>
          </a:p>
          <a:p>
            <a:endParaRPr lang="de-DE" dirty="0"/>
          </a:p>
          <a:p>
            <a:r>
              <a:rPr lang="de-DE" sz="1800" b="1" dirty="0">
                <a:solidFill>
                  <a:schemeClr val="tx1"/>
                </a:solidFill>
              </a:rPr>
              <a:t>12. Mai 2022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8253ECB-18A2-614F-8F35-0AD809960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2200" y="300541"/>
            <a:ext cx="1920394" cy="129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703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2D8A79-14CE-BC4D-B2B2-0099D59E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6327043"/>
            <a:ext cx="6672887" cy="365125"/>
          </a:xfrm>
        </p:spPr>
        <p:txBody>
          <a:bodyPr/>
          <a:lstStyle/>
          <a:p>
            <a:r>
              <a:rPr lang="en-US" dirty="0"/>
              <a:t>12. Mai 2022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44695-AD87-F542-B36C-43626046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5686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Kassenbericht 2021: Jahresabschluss 2021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DC895867-D553-A64F-54EA-C36B7E819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44477"/>
              </p:ext>
            </p:extLst>
          </p:nvPr>
        </p:nvGraphicFramePr>
        <p:xfrm>
          <a:off x="6765226" y="1759501"/>
          <a:ext cx="3787217" cy="3172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5038">
                  <a:extLst>
                    <a:ext uri="{9D8B030D-6E8A-4147-A177-3AD203B41FA5}">
                      <a16:colId xmlns:a16="http://schemas.microsoft.com/office/drawing/2014/main" val="423600061"/>
                    </a:ext>
                  </a:extLst>
                </a:gridCol>
                <a:gridCol w="992179">
                  <a:extLst>
                    <a:ext uri="{9D8B030D-6E8A-4147-A177-3AD203B41FA5}">
                      <a16:colId xmlns:a16="http://schemas.microsoft.com/office/drawing/2014/main" val="2235869069"/>
                    </a:ext>
                  </a:extLst>
                </a:gridCol>
              </a:tblGrid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sng" strike="noStrike">
                          <a:effectLst/>
                        </a:rPr>
                        <a:t>Kontobestände: 2021</a:t>
                      </a:r>
                      <a:endParaRPr lang="de-DE" sz="14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in Euro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2485204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2471237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Barkasse:</a:t>
                      </a:r>
                      <a:endParaRPr lang="de-D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185,14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353119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Girokonto Raiba Kto. 118877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17.917,22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1297171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Sparverträge Raiffeisenbank 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70.000,00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829177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sng" strike="noStrike">
                          <a:effectLst/>
                        </a:rPr>
                        <a:t>Gesamtkassenbestand: 31.12.2021</a:t>
                      </a:r>
                      <a:endParaRPr lang="de-DE" sz="14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88.102,36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5060067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8833519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sng" strike="noStrike">
                          <a:effectLst/>
                        </a:rPr>
                        <a:t>Entwicklung Kapitalkonto:</a:t>
                      </a:r>
                      <a:endParaRPr lang="de-DE" sz="14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 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7180650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Vereinsvermögen  01.01.2021</a:t>
                      </a:r>
                      <a:endParaRPr lang="de-DE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89.836,21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0737630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Vereinsvermögen  31.12.2021</a:t>
                      </a:r>
                      <a:endParaRPr lang="de-DE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88.102,36</a:t>
                      </a:r>
                      <a:endParaRPr lang="de-D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8020524"/>
                  </a:ext>
                </a:extLst>
              </a:tr>
              <a:tr h="28837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>
                          <a:effectLst/>
                        </a:rPr>
                        <a:t>Verlust Barvermögen 2021</a:t>
                      </a:r>
                      <a:endParaRPr lang="de-DE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1.733,85</a:t>
                      </a:r>
                      <a:endParaRPr lang="de-DE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0019929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1DE99477-FC98-1068-CF12-2C38D7430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4388"/>
              </p:ext>
            </p:extLst>
          </p:nvPr>
        </p:nvGraphicFramePr>
        <p:xfrm>
          <a:off x="1174520" y="1201285"/>
          <a:ext cx="3942010" cy="4708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5637">
                  <a:extLst>
                    <a:ext uri="{9D8B030D-6E8A-4147-A177-3AD203B41FA5}">
                      <a16:colId xmlns:a16="http://schemas.microsoft.com/office/drawing/2014/main" val="1997241863"/>
                    </a:ext>
                  </a:extLst>
                </a:gridCol>
                <a:gridCol w="1016373">
                  <a:extLst>
                    <a:ext uri="{9D8B030D-6E8A-4147-A177-3AD203B41FA5}">
                      <a16:colId xmlns:a16="http://schemas.microsoft.com/office/drawing/2014/main" val="1421222923"/>
                    </a:ext>
                  </a:extLst>
                </a:gridCol>
              </a:tblGrid>
              <a:tr h="169760"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>
                          <a:effectLst/>
                        </a:rPr>
                        <a:t>in Euro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179824610"/>
                  </a:ext>
                </a:extLst>
              </a:tr>
              <a:tr h="202989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</a:rPr>
                        <a:t>Einnahmen</a:t>
                      </a:r>
                      <a:endParaRPr lang="de-DE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3394186394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Erlöse Pflege/Betreuung/Hauswirtschaft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342.932,58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447099451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Erträge Investitionskosten Pflegebedürftige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4.426,55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1838277856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1423085380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sonstige betriebliche Erträge: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36.442,60</a:t>
                      </a:r>
                      <a:endParaRPr lang="de-DE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4197279717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Förderung Krankenkasse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9.021,46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89300497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Mitgliedsbeiträge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3.468,00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8990342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Förderzuschuß bayer. Landesamt für Pflege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6.364,89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879953434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Investitionskostenzuschuß Landratsamt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4.009,46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943697645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Zuwendung Gemeinde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6.435,14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981956003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Spenden und Leihgebühren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5.609,00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636848306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737789930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Bestandsveränderung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1.534,65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060552785"/>
                  </a:ext>
                </a:extLst>
              </a:tr>
              <a:tr h="202989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sng" strike="noStrike" dirty="0">
                          <a:effectLst/>
                        </a:rPr>
                        <a:t>Gesamteinnahmen</a:t>
                      </a:r>
                      <a:r>
                        <a:rPr lang="de-DE" sz="1200" u="sng" strike="noStrike" dirty="0">
                          <a:effectLst/>
                        </a:rPr>
                        <a:t>:</a:t>
                      </a:r>
                      <a:endParaRPr lang="de-DE" sz="1200" b="1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380.732,43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041433075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4188477930"/>
                  </a:ext>
                </a:extLst>
              </a:tr>
              <a:tr h="202989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>
                          <a:effectLst/>
                        </a:rPr>
                        <a:t>Ausgaben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14376925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Peronalkosten: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332.332,64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1649513952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Abschreibungen: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15.751,00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2927719397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Sonstige betriebliche Aufwendungen gesamt 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u="none" strike="noStrike">
                          <a:effectLst/>
                        </a:rPr>
                        <a:t>34.205,54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3612022811"/>
                  </a:ext>
                </a:extLst>
              </a:tr>
              <a:tr h="16976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Nebenkosten Wohnung, Versicherungen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1195864193"/>
                  </a:ext>
                </a:extLst>
              </a:tr>
              <a:tr h="33000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EDV und Forbildungskosten, Telefon, Steuerberaterkosten usw.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531281687"/>
                  </a:ext>
                </a:extLst>
              </a:tr>
              <a:tr h="202989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 </a:t>
                      </a:r>
                      <a:endParaRPr lang="de-DE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4140238575"/>
                  </a:ext>
                </a:extLst>
              </a:tr>
              <a:tr h="202989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</a:rPr>
                        <a:t>Gesamtausgaben</a:t>
                      </a:r>
                      <a:r>
                        <a:rPr lang="de-DE" sz="1200" u="none" strike="noStrike" dirty="0">
                          <a:effectLst/>
                        </a:rPr>
                        <a:t>: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382.289,18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3935655676"/>
                  </a:ext>
                </a:extLst>
              </a:tr>
              <a:tr h="202989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</a:rPr>
                        <a:t>Verlust 2021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1.556,75</a:t>
                      </a:r>
                      <a:endParaRPr lang="de-DE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39" marR="7239" marT="7239" marB="0" anchor="b"/>
                </a:tc>
                <a:extLst>
                  <a:ext uri="{0D108BD9-81ED-4DB2-BD59-A6C34878D82A}">
                    <a16:rowId xmlns:a16="http://schemas.microsoft.com/office/drawing/2014/main" val="155190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01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3186559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4AC463AB-DDC6-1B42-4150-2A697058AE42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108601E4-DE3A-0B0C-9EE6-B5BC72BD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661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2D8A79-14CE-BC4D-B2B2-0099D59E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6327043"/>
            <a:ext cx="6672887" cy="365125"/>
          </a:xfrm>
        </p:spPr>
        <p:txBody>
          <a:bodyPr/>
          <a:lstStyle/>
          <a:p>
            <a:r>
              <a:rPr lang="en-US" dirty="0"/>
              <a:t>12. Mai 2022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44695-AD87-F542-B36C-43626046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Entlastung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934748"/>
            <a:ext cx="93056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Hiermit beantrage ich die Entlastung des gesamten Vorstands durch die Mitglieder-versammlung für das Kalenderjahr 2021.</a:t>
            </a:r>
          </a:p>
          <a:p>
            <a:endParaRPr lang="de-DE" sz="2000" dirty="0"/>
          </a:p>
          <a:p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Bericht der Kassenprüfer (Herr Brem und Herr Bichlmaier) vom 28. April 2022. </a:t>
            </a:r>
            <a:br>
              <a:rPr lang="de-DE" dirty="0"/>
            </a:br>
            <a:r>
              <a:rPr lang="de-DE" dirty="0"/>
              <a:t>Empfehlung zur Entlastung von Vorstand und Geschäftsführung für das Kalenderjahr 2021.</a:t>
            </a:r>
            <a:br>
              <a:rPr lang="de-DE" dirty="0"/>
            </a:br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Wer der Entlastung des Vorstands </a:t>
            </a:r>
            <a:r>
              <a:rPr lang="de-DE" u="sng" dirty="0"/>
              <a:t>nicht</a:t>
            </a:r>
            <a:r>
              <a:rPr lang="de-DE" dirty="0"/>
              <a:t> zustimmt, hebt bitte die Hand. </a:t>
            </a:r>
            <a:br>
              <a:rPr lang="de-DE" dirty="0"/>
            </a:br>
            <a:r>
              <a:rPr lang="de-DE" dirty="0"/>
              <a:t>Enthaltungen?</a:t>
            </a:r>
          </a:p>
        </p:txBody>
      </p:sp>
    </p:spTree>
    <p:extLst>
      <p:ext uri="{BB962C8B-B14F-4D97-AF65-F5344CB8AC3E}">
        <p14:creationId xmlns:p14="http://schemas.microsoft.com/office/powerpoint/2010/main" val="2089243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3546150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4AC463AB-DDC6-1B42-4150-2A697058AE42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792A479D-A0C2-F048-3A28-6D846846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67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2D8A79-14CE-BC4D-B2B2-0099D59E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6327043"/>
            <a:ext cx="6672887" cy="365125"/>
          </a:xfrm>
        </p:spPr>
        <p:txBody>
          <a:bodyPr/>
          <a:lstStyle/>
          <a:p>
            <a:r>
              <a:rPr lang="en-US" dirty="0"/>
              <a:t>12. Mai 2022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44695-AD87-F542-B36C-43626046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2129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Ehrungen 2021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515642"/>
            <a:ext cx="911102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de-DE" b="1" dirty="0"/>
              <a:t>Mitarbeiterinnen, die Ehrenstunden geleistet haben</a:t>
            </a:r>
          </a:p>
          <a:p>
            <a:pPr lvl="1"/>
            <a:r>
              <a:rPr lang="de-DE" dirty="0"/>
              <a:t>- Christiane </a:t>
            </a:r>
            <a:r>
              <a:rPr lang="de-DE" dirty="0" err="1"/>
              <a:t>Nowosadtko</a:t>
            </a:r>
            <a:r>
              <a:rPr lang="de-DE" dirty="0"/>
              <a:t>				Seniorentreff und Geburtstagsbesuche</a:t>
            </a:r>
          </a:p>
          <a:p>
            <a:pPr lvl="1"/>
            <a:r>
              <a:rPr lang="de-DE" dirty="0"/>
              <a:t>- Dorothea Beschorner				Seniorenstammtisch</a:t>
            </a:r>
          </a:p>
          <a:p>
            <a:pPr lvl="1"/>
            <a:r>
              <a:rPr lang="de-DE" dirty="0"/>
              <a:t>- Regine </a:t>
            </a:r>
            <a:r>
              <a:rPr lang="de-DE" dirty="0" err="1"/>
              <a:t>Wilsch</a:t>
            </a:r>
            <a:r>
              <a:rPr lang="de-DE" dirty="0"/>
              <a:t>					Seniorenstammtisch</a:t>
            </a:r>
          </a:p>
          <a:p>
            <a:pPr lvl="1"/>
            <a:r>
              <a:rPr lang="de-DE" dirty="0"/>
              <a:t>- Karin Fischer						Geburtstagsbesuche</a:t>
            </a:r>
          </a:p>
          <a:p>
            <a:pPr lvl="1"/>
            <a:r>
              <a:rPr lang="de-DE" dirty="0"/>
              <a:t>- Radojka </a:t>
            </a:r>
            <a:r>
              <a:rPr lang="de-DE" dirty="0" err="1"/>
              <a:t>Dodlek</a:t>
            </a:r>
            <a:r>
              <a:rPr lang="de-DE" dirty="0"/>
              <a:t>					Sterbebegleitung, Trauerbegleitung, u.a.</a:t>
            </a:r>
          </a:p>
          <a:p>
            <a:r>
              <a:rPr lang="de-DE" dirty="0"/>
              <a:t> </a:t>
            </a:r>
            <a:br>
              <a:rPr lang="de-DE" dirty="0"/>
            </a:br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/>
              <a:t>Ehrenamtliche Mitarbeiter, die Ehrenstunden geleistet haben. Stammtisch und Seniorentreff</a:t>
            </a:r>
          </a:p>
          <a:p>
            <a:pPr lvl="1"/>
            <a:r>
              <a:rPr lang="de-DE" dirty="0"/>
              <a:t>- Isolde Scherer</a:t>
            </a:r>
          </a:p>
          <a:p>
            <a:pPr lvl="1"/>
            <a:r>
              <a:rPr lang="de-DE" dirty="0"/>
              <a:t>- Josefine Denninger</a:t>
            </a:r>
          </a:p>
          <a:p>
            <a:pPr lvl="1"/>
            <a:r>
              <a:rPr lang="de-DE" dirty="0"/>
              <a:t>- Angelika Wörle</a:t>
            </a:r>
          </a:p>
          <a:p>
            <a:pPr lvl="1"/>
            <a:r>
              <a:rPr lang="de-DE" dirty="0"/>
              <a:t>- Helga Tiedemann</a:t>
            </a:r>
          </a:p>
          <a:p>
            <a:pPr lvl="1"/>
            <a:r>
              <a:rPr lang="de-DE" dirty="0"/>
              <a:t>- Gabi Wolferstetter</a:t>
            </a:r>
          </a:p>
        </p:txBody>
      </p:sp>
    </p:spTree>
    <p:extLst>
      <p:ext uri="{BB962C8B-B14F-4D97-AF65-F5344CB8AC3E}">
        <p14:creationId xmlns:p14="http://schemas.microsoft.com/office/powerpoint/2010/main" val="694952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2D8A79-14CE-BC4D-B2B2-0099D59E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6327043"/>
            <a:ext cx="6672887" cy="365125"/>
          </a:xfrm>
        </p:spPr>
        <p:txBody>
          <a:bodyPr/>
          <a:lstStyle/>
          <a:p>
            <a:r>
              <a:rPr lang="en-US" dirty="0"/>
              <a:t>12. Mai 2022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44695-AD87-F542-B36C-43626046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2129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Ehrungen 2021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515642"/>
            <a:ext cx="98809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/>
              <a:t>Ehrungen Mitarbeiterinnen wegen Dienstjubiläum</a:t>
            </a:r>
            <a:endParaRPr lang="de-DE" dirty="0"/>
          </a:p>
          <a:p>
            <a:pPr lvl="1"/>
            <a:r>
              <a:rPr lang="de-DE" dirty="0"/>
              <a:t>- Regine </a:t>
            </a:r>
            <a:r>
              <a:rPr lang="de-DE" dirty="0" err="1"/>
              <a:t>Wilsch</a:t>
            </a:r>
            <a:r>
              <a:rPr lang="de-DE" dirty="0"/>
              <a:t>			25 Jahre</a:t>
            </a:r>
          </a:p>
          <a:p>
            <a:pPr lvl="1"/>
            <a:r>
              <a:rPr lang="de-DE" dirty="0"/>
              <a:t>- Helga </a:t>
            </a:r>
            <a:r>
              <a:rPr lang="de-DE" dirty="0" err="1"/>
              <a:t>Weid</a:t>
            </a:r>
            <a:r>
              <a:rPr lang="de-DE" dirty="0"/>
              <a:t>				35 Jahre Sozialdienst mit Wechsel in den Betreuungsdienst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- Imke Peters				ehrenamtliche Arbeiten an der Webseite</a:t>
            </a:r>
          </a:p>
          <a:p>
            <a:pPr lvl="1"/>
            <a:r>
              <a:rPr lang="de-DE" dirty="0"/>
              <a:t>- Helga </a:t>
            </a:r>
            <a:r>
              <a:rPr lang="de-DE" dirty="0" err="1"/>
              <a:t>Diesing</a:t>
            </a:r>
            <a:r>
              <a:rPr lang="de-DE" dirty="0"/>
              <a:t>			20 Jahre Besuchsdienst im Krankenhaus und Altenheim, Verabschiedung</a:t>
            </a:r>
          </a:p>
          <a:p>
            <a:pPr lvl="1"/>
            <a:r>
              <a:rPr lang="de-DE" dirty="0"/>
              <a:t>- Sonja Brix				10 Jahre Vorstandsarbeit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1249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3890526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4AC463AB-DDC6-1B42-4150-2A697058AE42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3F1663A3-E60C-DBCD-A2C8-C49664F3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10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2D8A79-14CE-BC4D-B2B2-0099D59E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6327043"/>
            <a:ext cx="6672887" cy="365125"/>
          </a:xfrm>
        </p:spPr>
        <p:txBody>
          <a:bodyPr/>
          <a:lstStyle/>
          <a:p>
            <a:r>
              <a:rPr lang="en-US" dirty="0"/>
              <a:t>12. Mai 2022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A44695-AD87-F542-B36C-43626046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3563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Erhöhung Mitgliedsbeitrag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934748"/>
            <a:ext cx="930569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Der Vorstand des Ökumenischen Sozialdienstes Türkenfeld und </a:t>
            </a:r>
            <a:r>
              <a:rPr lang="de-DE" sz="2000" b="1" dirty="0" err="1"/>
              <a:t>Zankenhausen</a:t>
            </a:r>
            <a:r>
              <a:rPr lang="de-DE" sz="2000" b="1" dirty="0"/>
              <a:t> e.V. schlägt vor, den Mitgliedsbeitrag für 2022 und Folgejahre von 12 EUR auf 18 EUR zu erhöhen.</a:t>
            </a:r>
          </a:p>
          <a:p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Wer dem Vorschlag des Vorstands </a:t>
            </a:r>
            <a:r>
              <a:rPr lang="de-DE" u="sng" dirty="0"/>
              <a:t>nicht</a:t>
            </a:r>
            <a:r>
              <a:rPr lang="de-DE" dirty="0"/>
              <a:t> zustimmt, hebt bitte die Hand. </a:t>
            </a:r>
            <a:br>
              <a:rPr lang="de-DE" dirty="0"/>
            </a:br>
            <a:r>
              <a:rPr lang="de-DE" dirty="0"/>
              <a:t>Enthaltungen?</a:t>
            </a:r>
          </a:p>
        </p:txBody>
      </p:sp>
    </p:spTree>
    <p:extLst>
      <p:ext uri="{BB962C8B-B14F-4D97-AF65-F5344CB8AC3E}">
        <p14:creationId xmlns:p14="http://schemas.microsoft.com/office/powerpoint/2010/main" val="228652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1779008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01888E43-A46F-AC47-9EA5-72FA609FC229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991E82EB-C83F-80D1-8EBE-753B811E5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9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2127968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4AC463AB-DDC6-1B42-4150-2A697058AE42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93426312-6673-891D-F3FF-F629ADDB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7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Tätigkeitsbericht 2021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698528"/>
            <a:ext cx="751199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Der Sozialdienst hatte zum Ende des Jahres 2021:    </a:t>
            </a:r>
            <a:r>
              <a:rPr lang="de-DE" b="1" dirty="0"/>
              <a:t>286 Mitglieder</a:t>
            </a:r>
            <a:br>
              <a:rPr lang="de-DE" b="1" dirty="0"/>
            </a:br>
            <a:endParaRPr lang="de-DE" b="1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Im Jahresverlauf sind: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de-DE" dirty="0"/>
              <a:t>8 Mitglieder verstorben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de-DE" dirty="0"/>
              <a:t>4 Mitglieder ausgetreten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de-DE" dirty="0"/>
              <a:t>10 neue Mitglieder gewonnen worden</a:t>
            </a:r>
          </a:p>
          <a:p>
            <a:r>
              <a:rPr lang="de-DE" b="1" dirty="0"/>
              <a:t> </a:t>
            </a:r>
          </a:p>
          <a:p>
            <a:endParaRPr lang="de-DE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Es wurden 14.112,16 Einsatzstunden geleistet. Diese teilen sich wie folgt auf: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de-DE" dirty="0"/>
              <a:t>9.755,94   Stunden für Kranken- und Altenpflege</a:t>
            </a:r>
            <a:endParaRPr lang="de-DE" b="1" dirty="0"/>
          </a:p>
          <a:p>
            <a:pPr marL="742950" lvl="1" indent="-285750">
              <a:buFont typeface="Wingdings" pitchFamily="2" charset="2"/>
              <a:buChar char="Ø"/>
            </a:pPr>
            <a:r>
              <a:rPr lang="de-DE" dirty="0"/>
              <a:t>4.356,22   Stunden Verwaltungstätigkeit</a:t>
            </a:r>
            <a:endParaRPr lang="de-DE" b="1" dirty="0"/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19670B9E-2CBC-229E-017C-0EFBF8E51F1E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E19D3910-F56E-86FC-7B67-A2C554AB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8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Tätigkeitsbericht 2021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275656"/>
            <a:ext cx="1017079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Demenzbetreuung durch Mitarbeiterinnen der Betreuungsgruppe „Türkenfelder Sonnenstrahl“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de-DE" dirty="0"/>
              <a:t>8 ehrenamtliche Mitarbeiterinnen betreuten im Lauf des Jahres bis zu 16 Klienten zu Hause</a:t>
            </a:r>
            <a:br>
              <a:rPr lang="de-DE" dirty="0"/>
            </a:br>
            <a:endParaRPr lang="de-DE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829   Stunden wurden erbracht für die ehrenamtliche Betreuung einzelner Klienten zu Hause</a:t>
            </a:r>
            <a:br>
              <a:rPr lang="de-DE" dirty="0"/>
            </a:br>
            <a:endParaRPr lang="de-DE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18 Stunden für den Seniorenstammtisch (wegen Corona fand nur 1 Stammtisch im Oktober statt)</a:t>
            </a:r>
            <a:br>
              <a:rPr lang="de-DE" dirty="0"/>
            </a:br>
            <a:endParaRPr lang="de-DE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38 Stunden Seniorenarbeit inklusive Seniorennachmittage und Geburtstagsbesuche, aufgrund von Corona</a:t>
            </a:r>
            <a:br>
              <a:rPr lang="de-DE" dirty="0"/>
            </a:br>
            <a:r>
              <a:rPr lang="de-DE" dirty="0"/>
              <a:t>fanden nur 2 Seniorennachmittage statt und auch die Geburtstagsbesuche konnten nur eingeschränkt </a:t>
            </a:r>
            <a:br>
              <a:rPr lang="de-DE" dirty="0"/>
            </a:br>
            <a:r>
              <a:rPr lang="de-DE" dirty="0"/>
              <a:t>stattfinden</a:t>
            </a:r>
            <a:br>
              <a:rPr lang="de-DE" dirty="0"/>
            </a:br>
            <a:endParaRPr lang="de-DE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Der ehrenamtliche Besuchsdienst im Krankenhaus / Altenheim durfte aufgrund von Corona Vorschriften </a:t>
            </a:r>
            <a:br>
              <a:rPr lang="de-DE" dirty="0"/>
            </a:br>
            <a:r>
              <a:rPr lang="de-DE" dirty="0"/>
              <a:t>leider nicht stattfinden</a:t>
            </a:r>
            <a:br>
              <a:rPr lang="de-DE" dirty="0"/>
            </a:br>
            <a:endParaRPr lang="de-DE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de-DE" dirty="0"/>
              <a:t>167 ehrenamtliche Stunden der Vorstandschaft und 236 Stunden der Mitarbeiterinnen und Ehrenamtlichen</a:t>
            </a:r>
            <a:br>
              <a:rPr lang="de-DE" dirty="0"/>
            </a:br>
            <a:r>
              <a:rPr lang="de-DE" dirty="0"/>
              <a:t>für Austauschtreffen und Fortbildung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CBC21A20-CB86-FCCC-53A7-124EF0AC0456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FA0A73D1-A88E-2C31-AFC1-2A5A8470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55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Tätigkeitsbericht 2021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844204"/>
            <a:ext cx="1059290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Im Laufe des Jahres wurden 67 Patienten von 11 Mitarbeiterinnen in der Pflege und von 1 Hauswirtschaftskraft</a:t>
            </a:r>
            <a:br>
              <a:rPr lang="de-DE" dirty="0"/>
            </a:br>
            <a:r>
              <a:rPr lang="de-DE" dirty="0"/>
              <a:t>versorgt</a:t>
            </a:r>
          </a:p>
          <a:p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Es wurden 125 Kontrollpflegen bei 64 Kunden nach §37 Abs. 3 SGB XI durchgeführt</a:t>
            </a:r>
            <a:br>
              <a:rPr lang="de-DE" dirty="0"/>
            </a:br>
            <a:r>
              <a:rPr lang="de-DE" dirty="0"/>
              <a:t>(Corona bedingt fanden die meisten Beratungsgespräche telefonisch statt)</a:t>
            </a:r>
            <a:br>
              <a:rPr lang="de-DE" dirty="0"/>
            </a:br>
            <a:endParaRPr lang="de-DE" dirty="0"/>
          </a:p>
          <a:p>
            <a:pPr marL="285750" indent="-285750">
              <a:buFont typeface="Wingdings" pitchFamily="2" charset="2"/>
              <a:buChar char="§"/>
            </a:pPr>
            <a:r>
              <a:rPr lang="de-DE" dirty="0"/>
              <a:t>Fortbildung für Mitarbeiterinnen und Ehrenamtliche wurden durchgeführt, soweit es coronabedingt möglich war</a:t>
            </a:r>
            <a:br>
              <a:rPr lang="de-DE" dirty="0"/>
            </a:br>
            <a:r>
              <a:rPr lang="de-DE" dirty="0"/>
              <a:t>Themen:  </a:t>
            </a:r>
          </a:p>
          <a:p>
            <a:pPr marL="742950" lvl="1" indent="-285750">
              <a:buSzPct val="120000"/>
              <a:buFont typeface="Wingdings" pitchFamily="2" charset="2"/>
              <a:buChar char="ü"/>
            </a:pPr>
            <a:r>
              <a:rPr lang="de-DE" dirty="0"/>
              <a:t>Ausbildung zur PDL, mit erfolgreichem Abschluss im November 2021</a:t>
            </a:r>
          </a:p>
          <a:p>
            <a:pPr marL="742950" lvl="1" indent="-285750">
              <a:buSzPct val="120000"/>
              <a:buFont typeface="Wingdings" pitchFamily="2" charset="2"/>
              <a:buChar char="ü"/>
            </a:pPr>
            <a:r>
              <a:rPr lang="de-DE" dirty="0"/>
              <a:t>Hygieneschulung</a:t>
            </a:r>
          </a:p>
          <a:p>
            <a:pPr marL="742950" lvl="1" indent="-285750">
              <a:buSzPct val="120000"/>
              <a:buFont typeface="Wingdings" pitchFamily="2" charset="2"/>
              <a:buChar char="ü"/>
            </a:pPr>
            <a:r>
              <a:rPr lang="de-DE" dirty="0"/>
              <a:t>Erste Hilfe Kurs</a:t>
            </a:r>
          </a:p>
          <a:p>
            <a:pPr marL="742950" lvl="1" indent="-285750">
              <a:buSzPct val="120000"/>
              <a:buFont typeface="Wingdings" pitchFamily="2" charset="2"/>
              <a:buChar char="ü"/>
            </a:pPr>
            <a:r>
              <a:rPr lang="de-DE" dirty="0"/>
              <a:t>Aktualisierung Expertenstandard Schmerzmanagement und Expertenstandard Demenz</a:t>
            </a:r>
          </a:p>
          <a:p>
            <a:pPr marL="742950" lvl="1" indent="-285750">
              <a:buSzPct val="120000"/>
              <a:buFont typeface="Wingdings" pitchFamily="2" charset="2"/>
              <a:buChar char="ü"/>
            </a:pPr>
            <a:r>
              <a:rPr lang="de-DE" dirty="0"/>
              <a:t>3 Schulungen für die Umstellung auf das neue Pflegeprogramm </a:t>
            </a:r>
            <a:r>
              <a:rPr lang="de-DE" dirty="0" err="1"/>
              <a:t>MediFox</a:t>
            </a:r>
            <a:endParaRPr lang="de-DE" dirty="0"/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B71A0090-0540-1829-6C5D-912AC37B1768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09BA4F6E-BE0B-E1C8-9386-D4FF8543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9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A369DC76-2B7A-D647-842D-AC3523C82A34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4FCEE4C-96B0-D040-9B7B-DD97AEC4B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E3EAA517-6122-7942-9CD8-F613D958337A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8AE9E4D4-352B-4543-9D56-C5183A21A378}"/>
              </a:ext>
            </a:extLst>
          </p:cNvPr>
          <p:cNvSpPr txBox="1"/>
          <p:nvPr/>
        </p:nvSpPr>
        <p:spPr>
          <a:xfrm>
            <a:off x="1078861" y="612597"/>
            <a:ext cx="2996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Tätigkeitsbericht 2021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A94870-D844-1049-9C24-D08E418A056C}"/>
              </a:ext>
            </a:extLst>
          </p:cNvPr>
          <p:cNvSpPr txBox="1"/>
          <p:nvPr/>
        </p:nvSpPr>
        <p:spPr>
          <a:xfrm>
            <a:off x="1078861" y="1211936"/>
            <a:ext cx="1098486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NEUERUNGEN:</a:t>
            </a:r>
            <a:endParaRPr lang="de-DE" dirty="0"/>
          </a:p>
          <a:p>
            <a:r>
              <a:rPr lang="de-DE" dirty="0"/>
              <a:t>  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Neuerstellung unserer WEB Seite durch Frau Peters (</a:t>
            </a:r>
            <a:r>
              <a:rPr lang="de-DE" dirty="0" err="1"/>
              <a:t>webvisite.de</a:t>
            </a:r>
            <a:r>
              <a:rPr lang="de-DE" dirty="0"/>
              <a:t>)</a:t>
            </a:r>
          </a:p>
          <a:p>
            <a:r>
              <a:rPr lang="de-DE" dirty="0"/>
              <a:t> 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Umstellung auf das neue Pflegeprogramm </a:t>
            </a:r>
            <a:r>
              <a:rPr lang="de-DE" dirty="0" err="1"/>
              <a:t>MediFox</a:t>
            </a:r>
            <a:r>
              <a:rPr lang="de-DE" dirty="0"/>
              <a:t> zum Jahresende 2021 bzw. Jahresbeginn 2022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endParaRPr lang="de-DE" dirty="0"/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MDK Prüfung am 28.10.2021 mit der Note 1,00 abgeschlossen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endParaRPr lang="de-DE" dirty="0"/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Bestellung 2. E-Auto Smart EQ </a:t>
            </a:r>
            <a:r>
              <a:rPr lang="de-DE" dirty="0" err="1"/>
              <a:t>fortwo</a:t>
            </a:r>
            <a:r>
              <a:rPr lang="de-DE" dirty="0"/>
              <a:t> (vorl. Liefertermin 1. Quartal 2023)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endParaRPr lang="de-DE" dirty="0"/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Einstellung einer neuen Mitarbeiterin zum 1.12.2021 als Pflegehilfskraft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endParaRPr lang="de-DE" dirty="0"/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Anschaffung eines neuen Büroschranks und eines neuen Rollcontainers (Finanzierung durch die Gemeinde)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endParaRPr lang="de-DE" dirty="0"/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Anschaffung eines zusätzlichen PCs für die Pflegedienstleitung und Einführung von Diensthandys für jede Pflegetour</a:t>
            </a:r>
          </a:p>
          <a:p>
            <a:pPr marL="285750" indent="-285750">
              <a:buSzPct val="100000"/>
              <a:buFont typeface="Wingdings" pitchFamily="2" charset="2"/>
              <a:buChar char="§"/>
            </a:pPr>
            <a:endParaRPr lang="de-DE" dirty="0"/>
          </a:p>
          <a:p>
            <a:pPr marL="285750" indent="-285750">
              <a:buSzPct val="100000"/>
              <a:buFont typeface="Wingdings" pitchFamily="2" charset="2"/>
              <a:buChar char="§"/>
            </a:pPr>
            <a:r>
              <a:rPr lang="de-DE" dirty="0"/>
              <a:t>Einführung des Investitionskostenaufschlags in den Rechnungen für Patienten zur Finanzierung von Investitionen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001EE0AB-CEEF-513A-50B8-4DA108C77FB7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4" name="Foliennummernplatzhalter 5">
            <a:extLst>
              <a:ext uri="{FF2B5EF4-FFF2-40B4-BE49-F238E27FC236}">
                <a16:creationId xmlns:a16="http://schemas.microsoft.com/office/drawing/2014/main" id="{0B316817-578C-3513-8BA6-DA6A31C4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3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2477645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4AC463AB-DDC6-1B42-4150-2A697058AE42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6" name="Foliennummernplatzhalter 5">
            <a:extLst>
              <a:ext uri="{FF2B5EF4-FFF2-40B4-BE49-F238E27FC236}">
                <a16:creationId xmlns:a16="http://schemas.microsoft.com/office/drawing/2014/main" id="{3446B98D-E6E8-FA30-B073-FFAAFB976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333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B59B6866-10C2-214A-8D11-5439810EEB1A}"/>
              </a:ext>
            </a:extLst>
          </p:cNvPr>
          <p:cNvSpPr/>
          <p:nvPr/>
        </p:nvSpPr>
        <p:spPr>
          <a:xfrm>
            <a:off x="1015253" y="2837240"/>
            <a:ext cx="8821271" cy="3859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highlight>
                <a:srgbClr val="000000"/>
              </a:highlight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D037428-1870-7A4F-9494-A833C1FE3E9C}"/>
              </a:ext>
            </a:extLst>
          </p:cNvPr>
          <p:cNvSpPr txBox="1"/>
          <p:nvPr/>
        </p:nvSpPr>
        <p:spPr>
          <a:xfrm>
            <a:off x="1078861" y="1779008"/>
            <a:ext cx="993341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600"/>
              </a:spcAft>
            </a:pPr>
            <a:r>
              <a:rPr lang="de-DE" dirty="0"/>
              <a:t>1.	Eröffnung und Begrüßung durch den Vorsitzenden	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2.	Tätigkeitsbericht des Vorstandes über das Jahr 2021					Herr Fischer</a:t>
            </a:r>
          </a:p>
          <a:p>
            <a:pPr marL="355600" indent="-355600">
              <a:spcAft>
                <a:spcPts val="600"/>
              </a:spcAft>
            </a:pPr>
            <a:r>
              <a:rPr lang="de-DE" dirty="0"/>
              <a:t>3.	Tätigkeitsbericht der Pflegedienstleitung								Frau </a:t>
            </a:r>
            <a:r>
              <a:rPr lang="de-DE" dirty="0" err="1"/>
              <a:t>Taffner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4.	Kassenbericht													Herr </a:t>
            </a:r>
            <a:r>
              <a:rPr lang="de-DE" dirty="0" err="1"/>
              <a:t>Hüttel</a:t>
            </a:r>
            <a:endParaRPr lang="de-DE" dirty="0"/>
          </a:p>
          <a:p>
            <a:pPr marL="355600" indent="-355600">
              <a:spcAft>
                <a:spcPts val="600"/>
              </a:spcAft>
            </a:pPr>
            <a:r>
              <a:rPr lang="de-DE" dirty="0"/>
              <a:t>5.	Entlastung von Vorstand und Kassierer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Ehrungen														Herr Fischer</a:t>
            </a:r>
          </a:p>
          <a:p>
            <a:pPr marL="355600" indent="-355600">
              <a:spcAft>
                <a:spcPts val="600"/>
              </a:spcAft>
              <a:buAutoNum type="arabicPeriod" startAt="6"/>
            </a:pPr>
            <a:r>
              <a:rPr lang="de-DE" dirty="0"/>
              <a:t>Erhöhung des Mitgliedsbeitrages									Herr Fischer		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F88A1C2-BE4F-2B4E-9BD5-D6B915BF5668}"/>
              </a:ext>
            </a:extLst>
          </p:cNvPr>
          <p:cNvSpPr txBox="1"/>
          <p:nvPr/>
        </p:nvSpPr>
        <p:spPr>
          <a:xfrm>
            <a:off x="1078861" y="612597"/>
            <a:ext cx="201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/>
              <a:t>Tagesordnung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0A21E6E-FD31-0B49-A83F-ED07D731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4552" y="325843"/>
            <a:ext cx="958214" cy="648488"/>
          </a:xfrm>
          <a:prstGeom prst="rect">
            <a:avLst/>
          </a:prstGeom>
        </p:spPr>
      </p:pic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975A653-680C-8D4C-BCA4-27E84064539E}"/>
              </a:ext>
            </a:extLst>
          </p:cNvPr>
          <p:cNvCxnSpPr/>
          <p:nvPr/>
        </p:nvCxnSpPr>
        <p:spPr>
          <a:xfrm>
            <a:off x="168088" y="6024282"/>
            <a:ext cx="11853583" cy="67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A6D8DCC8-1CBE-204D-A8F7-FA7731E856E2}"/>
              </a:ext>
            </a:extLst>
          </p:cNvPr>
          <p:cNvCxnSpPr>
            <a:cxnSpLocks/>
          </p:cNvCxnSpPr>
          <p:nvPr/>
        </p:nvCxnSpPr>
        <p:spPr>
          <a:xfrm>
            <a:off x="167728" y="1065197"/>
            <a:ext cx="118539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1410EF5-6BD6-C543-BFCD-8D938F8F2C85}"/>
              </a:ext>
            </a:extLst>
          </p:cNvPr>
          <p:cNvSpPr txBox="1"/>
          <p:nvPr/>
        </p:nvSpPr>
        <p:spPr>
          <a:xfrm>
            <a:off x="1078861" y="4697046"/>
            <a:ext cx="5157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Vortrag (Anja Wirth): Zukunftsperspektiven der Pflege</a:t>
            </a: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4AC463AB-DDC6-1B42-4150-2A697058AE42}"/>
              </a:ext>
            </a:extLst>
          </p:cNvPr>
          <p:cNvSpPr txBox="1">
            <a:spLocks/>
          </p:cNvSpPr>
          <p:nvPr/>
        </p:nvSpPr>
        <p:spPr>
          <a:xfrm>
            <a:off x="913774" y="6327043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12. Mai 2022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E263F533-CCF0-C80A-5675-C10B04AB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4011" y="6320319"/>
            <a:ext cx="764215" cy="36512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Seite</a:t>
            </a:r>
            <a:r>
              <a:rPr lang="en-US" dirty="0"/>
              <a:t> </a:t>
            </a:r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829470"/>
      </p:ext>
    </p:extLst>
  </p:cSld>
  <p:clrMapOvr>
    <a:masterClrMapping/>
  </p:clrMapOvr>
</p:sld>
</file>

<file path=ppt/theme/theme1.xml><?xml version="1.0" encoding="utf-8"?>
<a:theme xmlns:a="http://schemas.openxmlformats.org/drawingml/2006/main" name="Tropfen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Tropfen</Template>
  <TotalTime>0</TotalTime>
  <Words>1802</Words>
  <Application>Microsoft Office PowerPoint</Application>
  <PresentationFormat>Breitbild</PresentationFormat>
  <Paragraphs>251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Calibri</vt:lpstr>
      <vt:lpstr>Tw Cen MT</vt:lpstr>
      <vt:lpstr>Wingdings</vt:lpstr>
      <vt:lpstr>Tropfen</vt:lpstr>
      <vt:lpstr>Mitgliederversammlung  Ökumenischer Sozialdienst Türkenfeld/Zankenhausen E.v.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Mitgliederversammlung Ökumenischer Sozialdienst Türkenfeld-Zankenhausen E.v.</dc:title>
  <dc:creator>msuser2906</dc:creator>
  <cp:lastModifiedBy>Ökumenischer Sozialdienst</cp:lastModifiedBy>
  <cp:revision>77</cp:revision>
  <dcterms:created xsi:type="dcterms:W3CDTF">2021-09-13T07:52:53Z</dcterms:created>
  <dcterms:modified xsi:type="dcterms:W3CDTF">2022-05-12T08:59:19Z</dcterms:modified>
</cp:coreProperties>
</file>